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23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BARICITINIB IN ALOPECIA AREATA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 JAK1/JAK2 inhibitor; first FDA-approved systemic 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</a:rPr>
              <a:t>therapy </a:t>
            </a:r>
            <a:r>
              <a:rPr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severe AA</a:t>
            </a:r>
          </a:p>
          <a:p>
            <a:pPr marL="0" indent="0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Indicated for adults with ≥50% scalp hair loss (SALT ≥50)</a:t>
            </a:r>
          </a:p>
          <a:p>
            <a:pPr marL="0" indent="0"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Mechanism: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Blocks IFN‑γ &amp; IL‑15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signalling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Suppresses autoreactive CD8+ NKG2D+ T cells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Restores anagen phase &amp; follicular immune privilege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Dose: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mg or 4 mg once daily (4 mg in severe/long-standing cases)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Faster regrowth with early initiation (&lt;5 years disease duration)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IADVL Punjab | Indian Association of Dermatologists ...">
            <a:extLst>
              <a:ext uri="{FF2B5EF4-FFF2-40B4-BE49-F238E27FC236}">
                <a16:creationId xmlns="" xmlns:a16="http://schemas.microsoft.com/office/drawing/2014/main" id="{5ED2856B-B8B6-7369-C395-07C6B471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888" y="854612"/>
            <a:ext cx="1106424" cy="11260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BARICITINIB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E</a:t>
            </a:r>
            <a:r>
              <a:rPr lang="en-I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FFICACY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lang="en-I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AFETY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P</a:t>
            </a:r>
            <a:r>
              <a:rPr lang="en-I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RACTICAL POINTS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17638"/>
            <a:ext cx="8229600" cy="50974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Efficacy</a:t>
            </a:r>
            <a:r>
              <a:rPr lang="en-I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35–40% achieved SALT ≤20 at 36 weeks with 4 mg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Eyebrow/eyelash regrowth in many responders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Continued improvement seen up to 52 weeks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Safety &amp; Monitoring:</a:t>
            </a:r>
          </a:p>
          <a:p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Common: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acne, URTI, headache, ↑ lipids, mild nausea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Labs: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CBC, LFT, lipids baseline → 12 </a:t>
            </a:r>
            <a:r>
              <a:rPr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wks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every 3–6 months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Screen: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TB, Hep B/C, HIV before starting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 Points: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in pregnancy, active infections, severe hepatic disease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 best in severe, rapidly progressive AA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combined with topical minoxidil or steroids </a:t>
            </a:r>
            <a:r>
              <a:rPr sz="200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boost</a:t>
            </a:r>
            <a:r>
              <a:rPr lang="en-IN" sz="1800" dirty="0"/>
              <a:t>.</a:t>
            </a:r>
            <a:endParaRPr sz="1800" dirty="0"/>
          </a:p>
        </p:txBody>
      </p:sp>
      <p:sp>
        <p:nvSpPr>
          <p:cNvPr id="4" name="TextBox 10">
            <a:extLst>
              <a:ext uri="{FF2B5EF4-FFF2-40B4-BE49-F238E27FC236}">
                <a16:creationId xmlns:lc="http://schemas.openxmlformats.org/drawingml/2006/lockedCanvas" xmlns:a16="http://schemas.microsoft.com/office/drawing/2014/main" xmlns="" id="{3962BE29-EC16-D48E-405E-DCEE357BD186}"/>
              </a:ext>
            </a:extLst>
          </p:cNvPr>
          <p:cNvSpPr txBox="1"/>
          <p:nvPr/>
        </p:nvSpPr>
        <p:spPr>
          <a:xfrm>
            <a:off x="7137400" y="6222712"/>
            <a:ext cx="218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IADVL – AP </a:t>
            </a:r>
          </a:p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TEAM NELLORE</a:t>
            </a:r>
            <a:endParaRPr lang="en-IN" sz="1600" b="1" dirty="0">
              <a:solidFill>
                <a:schemeClr val="accent6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208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BARICITINIB IN ALOPECIA AREATA</vt:lpstr>
      <vt:lpstr>BARICITINIB– EFFICACY, SAFETY &amp; PRACTICAL POINTS 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BARICITINIB IN ALOPECIA AREATA</dc:title>
  <dc:subject/>
  <dc:creator>Amruth Reddy</dc:creator>
  <cp:keywords/>
  <dc:description>generated using python-pptx</dc:description>
  <cp:lastModifiedBy>MY PC</cp:lastModifiedBy>
  <cp:revision>4</cp:revision>
  <dcterms:created xsi:type="dcterms:W3CDTF">2013-01-27T09:14:16Z</dcterms:created>
  <dcterms:modified xsi:type="dcterms:W3CDTF">2025-12-26T07:23:54Z</dcterms:modified>
  <cp:category/>
</cp:coreProperties>
</file>