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-724" y="-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6E2D4A-4A4E-C7C4-6C79-A2900DF32C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9BD2793-51B4-72FD-50BB-DEA2892D3B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9C1FCA2-0085-3D29-EB1E-6B626910E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A27A5-460A-4EDA-B8B9-18D4714178FD}" type="datetimeFigureOut">
              <a:rPr lang="en-IN" smtClean="0"/>
              <a:pPr/>
              <a:t>01-01-2026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55C7A48-C94F-402C-C0E9-8474EE464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37D2997-477B-81D8-D8DD-A845DC268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2861-5029-47B9-A71B-6405F30C5ED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883920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095068-AEA5-34F9-B54D-20E196DEC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6852965-3496-8DA3-C91B-6650237A83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C28D657-217B-3BCF-5ED3-25F4B7EAA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A27A5-460A-4EDA-B8B9-18D4714178FD}" type="datetimeFigureOut">
              <a:rPr lang="en-IN" smtClean="0"/>
              <a:pPr/>
              <a:t>01-01-2026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FC9DB00-59E9-52D6-EF3B-99DDBCB06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9C10C22-CEA5-4226-C399-472D02822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2861-5029-47B9-A71B-6405F30C5ED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90516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021D7B1-DE49-A7B5-4DEA-C1D899970B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496D3C1-D839-396B-D370-B6CE6EE0EC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282DA5D-AB2B-3628-17C9-11FF13600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A27A5-460A-4EDA-B8B9-18D4714178FD}" type="datetimeFigureOut">
              <a:rPr lang="en-IN" smtClean="0"/>
              <a:pPr/>
              <a:t>01-01-2026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24462B9-AF9A-C8AF-0334-CCDC84806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5456CA6-B291-05E9-1F7E-281D6F599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2861-5029-47B9-A71B-6405F30C5ED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689402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AB51A0-66C8-C9E0-3C14-D1426B664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9C40F2-1DB7-A19C-F7D2-853F06B5D3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0175435-F3A8-F08E-EEDD-E62D084FA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A27A5-460A-4EDA-B8B9-18D4714178FD}" type="datetimeFigureOut">
              <a:rPr lang="en-IN" smtClean="0"/>
              <a:pPr/>
              <a:t>01-01-2026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57B9D22-17AB-E4FA-73B8-C64CA8792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58E04D0-8F93-C358-4A11-6160E7307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2861-5029-47B9-A71B-6405F30C5ED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009553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B73E1A-86EC-6945-D7DA-5EB71259D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DFA627A-A6AA-FD48-3D9F-B571B9028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8A86C8-20C3-98E3-65A4-466498E28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A27A5-460A-4EDA-B8B9-18D4714178FD}" type="datetimeFigureOut">
              <a:rPr lang="en-IN" smtClean="0"/>
              <a:pPr/>
              <a:t>01-01-2026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764671F-9361-881A-39E6-5E7BFF279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AB0EF81-1EDC-D7DA-6355-8C410EE49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2861-5029-47B9-A71B-6405F30C5ED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430108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0C3060-5E38-867A-D3A7-E17AC1E23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7D1F9B9-4AD1-5476-4CF2-9E5761BFE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5C4E13D-938D-CAEA-899A-08D4D8F3DD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1033066-48FE-E4E3-B67D-986817706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A27A5-460A-4EDA-B8B9-18D4714178FD}" type="datetimeFigureOut">
              <a:rPr lang="en-IN" smtClean="0"/>
              <a:pPr/>
              <a:t>01-01-2026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5B86D49-A961-FD60-F074-BB181F754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7ED160C-C361-A783-0A62-CF3664C8D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2861-5029-47B9-A71B-6405F30C5ED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771897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D7F6DE-2D78-45AA-F214-F600B822A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06CB31B-927D-65F2-28BA-4983165C60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77C5003-ACF8-A294-341F-F10A79DDAE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14EADF7-F72D-9E3E-BB81-829D0B72F9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32EDB1A-3F15-2B83-9686-C310134B33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6B1EAA9-B11B-2E2B-562C-3ABC6AF10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A27A5-460A-4EDA-B8B9-18D4714178FD}" type="datetimeFigureOut">
              <a:rPr lang="en-IN" smtClean="0"/>
              <a:pPr/>
              <a:t>01-01-2026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CB795788-4CDA-F99E-62AE-30D3E6A49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3B5C2C98-A159-AE36-226C-308B41912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2861-5029-47B9-A71B-6405F30C5ED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409360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3EA3A7-8F50-52A0-1BF1-CF7BBF578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362ADFB-722C-4769-83A2-4414A486F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A27A5-460A-4EDA-B8B9-18D4714178FD}" type="datetimeFigureOut">
              <a:rPr lang="en-IN" smtClean="0"/>
              <a:pPr/>
              <a:t>01-01-2026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520940C-1740-97C3-A76F-99903A73F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60A0932-A063-AFAD-8AE7-64F5B0AA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2861-5029-47B9-A71B-6405F30C5ED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845635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DAD6D21-328F-DD78-886E-6DD7FE26A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A27A5-460A-4EDA-B8B9-18D4714178FD}" type="datetimeFigureOut">
              <a:rPr lang="en-IN" smtClean="0"/>
              <a:pPr/>
              <a:t>01-01-2026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04FCE73-4072-760F-A4D4-29637E392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495DB78-0E3E-1795-0A97-48ACAFE51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2861-5029-47B9-A71B-6405F30C5ED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588100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269059-CD02-515C-0156-224F2B78D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BFFD68-E563-25FA-9C30-6CB9191F4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5546CA9-F721-288E-3931-66A84FED11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CAC0088-99F0-4C04-68DC-BF00166BF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A27A5-460A-4EDA-B8B9-18D4714178FD}" type="datetimeFigureOut">
              <a:rPr lang="en-IN" smtClean="0"/>
              <a:pPr/>
              <a:t>01-01-2026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7F74600-7A16-E725-8611-6F0B34323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9E2BB02-09FC-3B38-D178-1999E9F4F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2861-5029-47B9-A71B-6405F30C5ED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01218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DADFC2-AC4C-F127-82E2-1C0428A90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510EABDC-F624-B642-5626-152AB27240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26BA52B-85CA-7AEA-C8BA-95F23E2CC7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0C24EAB-BCDA-45CE-9196-AA1471C0D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A27A5-460A-4EDA-B8B9-18D4714178FD}" type="datetimeFigureOut">
              <a:rPr lang="en-IN" smtClean="0"/>
              <a:pPr/>
              <a:t>01-01-2026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1B6F08C-9574-F217-A99A-08931E379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E956F6F-A26A-CAF9-1EBE-114269CD7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02861-5029-47B9-A71B-6405F30C5ED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834705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E13E181-03A5-C7A0-4FA2-9444CC4DC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636B9E7-13E8-7B12-DAFF-FEB5006955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D7105AC-5A04-0BE7-C53A-799A7F8646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A27A5-460A-4EDA-B8B9-18D4714178FD}" type="datetimeFigureOut">
              <a:rPr lang="en-IN" smtClean="0"/>
              <a:pPr/>
              <a:t>01-01-2026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176D6EB-CFA2-04CA-425E-D4AB121B2C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30997F6-88A6-3C4C-4052-83ED1D2301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02861-5029-47B9-A71B-6405F30C5ED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764588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ADVL Punjab | Indian Association of Dermatologists ...">
            <a:extLst>
              <a:ext uri="{FF2B5EF4-FFF2-40B4-BE49-F238E27FC236}">
                <a16:creationId xmlns:a16="http://schemas.microsoft.com/office/drawing/2014/main" xmlns="" id="{5ED2856B-B8B6-7369-C395-07C6B47153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80776" y="64008"/>
            <a:ext cx="1252729" cy="1289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6210D1D-5DBB-5D63-D967-BA7B17B3E7D1}"/>
              </a:ext>
            </a:extLst>
          </p:cNvPr>
          <p:cNvSpPr txBox="1"/>
          <p:nvPr/>
        </p:nvSpPr>
        <p:spPr>
          <a:xfrm>
            <a:off x="1705357" y="64008"/>
            <a:ext cx="85404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rgbClr val="7030A0"/>
                </a:solidFill>
                <a:latin typeface="Bahnschrift SemiBold" panose="020B0502040204020203" pitchFamily="34" charset="0"/>
              </a:rPr>
              <a:t>Rubinstein – </a:t>
            </a:r>
            <a:r>
              <a:rPr lang="en-US" sz="2800" i="1" dirty="0" err="1">
                <a:solidFill>
                  <a:srgbClr val="7030A0"/>
                </a:solidFill>
                <a:latin typeface="Bahnschrift SemiBold" panose="020B0502040204020203" pitchFamily="34" charset="0"/>
              </a:rPr>
              <a:t>Taybi</a:t>
            </a:r>
            <a:r>
              <a:rPr lang="en-US" sz="2800" i="1" dirty="0">
                <a:solidFill>
                  <a:srgbClr val="7030A0"/>
                </a:solidFill>
                <a:latin typeface="Bahnschrift SemiBold" panose="020B0502040204020203" pitchFamily="34" charset="0"/>
              </a:rPr>
              <a:t> Syndrome</a:t>
            </a:r>
          </a:p>
          <a:p>
            <a:pPr algn="ctr"/>
            <a:r>
              <a:rPr lang="en-US" sz="2800" i="1" dirty="0">
                <a:solidFill>
                  <a:srgbClr val="7030A0"/>
                </a:solidFill>
                <a:latin typeface="Bahnschrift SemiBold" panose="020B0502040204020203" pitchFamily="34" charset="0"/>
              </a:rPr>
              <a:t>(</a:t>
            </a:r>
            <a:r>
              <a:rPr lang="en-US" sz="2000" i="1" dirty="0">
                <a:solidFill>
                  <a:srgbClr val="7030A0"/>
                </a:solidFill>
                <a:latin typeface="Bahnschrift SemiBold" panose="020B0502040204020203" pitchFamily="34" charset="0"/>
              </a:rPr>
              <a:t>Broad thumb – hallux syndrome)</a:t>
            </a:r>
            <a:endParaRPr lang="en-IN" sz="2800" i="1" dirty="0">
              <a:solidFill>
                <a:srgbClr val="7030A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6B21E1F-3963-F5A0-416A-179ACA4857CA}"/>
              </a:ext>
            </a:extLst>
          </p:cNvPr>
          <p:cNvSpPr txBox="1"/>
          <p:nvPr/>
        </p:nvSpPr>
        <p:spPr>
          <a:xfrm>
            <a:off x="213359" y="1045023"/>
            <a:ext cx="9067801" cy="4915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latin typeface="Bahnschrift" panose="020B0502040204020203" pitchFamily="34" charset="0"/>
                <a:cs typeface="Arial" panose="020B0604020202020204" pitchFamily="34" charset="0"/>
              </a:rPr>
              <a:t>O</a:t>
            </a:r>
            <a:r>
              <a:rPr lang="en-IN" sz="2000" dirty="0" err="1">
                <a:latin typeface="Bahnschrift" panose="020B0502040204020203" pitchFamily="34" charset="0"/>
                <a:cs typeface="Arial" panose="020B0604020202020204" pitchFamily="34" charset="0"/>
              </a:rPr>
              <a:t>ccur</a:t>
            </a:r>
            <a:r>
              <a:rPr lang="en-IN" sz="2000" dirty="0">
                <a:latin typeface="Bahnschrift" panose="020B0502040204020203" pitchFamily="34" charset="0"/>
                <a:cs typeface="Arial" panose="020B0604020202020204" pitchFamily="34" charset="0"/>
              </a:rPr>
              <a:t> sporadically due to mutations in the gene encoding CAMP responsive element binding protein (CREBP) located on 16p13.3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IN" sz="2000" dirty="0">
                <a:latin typeface="Bahnschrift" panose="020B0502040204020203" pitchFamily="34" charset="0"/>
                <a:cs typeface="Arial" panose="020B0604020202020204" pitchFamily="34" charset="0"/>
              </a:rPr>
              <a:t>Characterized by postnatal delay in growth, slow intellectual development, facial dysmorphism &amp; broad thumb and toes.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IN" sz="2000" dirty="0">
                <a:solidFill>
                  <a:srgbClr val="FF000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Typical facial features: </a:t>
            </a:r>
            <a:r>
              <a:rPr lang="en-IN" sz="2000" dirty="0">
                <a:latin typeface="Bahnschrift" panose="020B0502040204020203" pitchFamily="34" charset="0"/>
                <a:cs typeface="Arial" panose="020B0604020202020204" pitchFamily="34" charset="0"/>
              </a:rPr>
              <a:t>Low frontal hairline, Down-slanting palpebral fissures, Low set ears, High arched &amp; thick eyebrows, unusually long eyelashes, protruding beaked nose, micrognathia, high arched palate, dental anomalies and grimacing in the form of atypical smile.</a:t>
            </a:r>
          </a:p>
        </p:txBody>
      </p:sp>
      <p:pic>
        <p:nvPicPr>
          <p:cNvPr id="4" name="Picture 2" descr="F3-16">
            <a:extLst>
              <a:ext uri="{FF2B5EF4-FFF2-40B4-BE49-F238E27FC236}">
                <a16:creationId xmlns:a16="http://schemas.microsoft.com/office/drawing/2014/main" xmlns="" id="{E1F598D8-B674-A290-A172-CD2D79E544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685401" y="1422865"/>
            <a:ext cx="2190750" cy="174096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F4-16">
            <a:extLst>
              <a:ext uri="{FF2B5EF4-FFF2-40B4-BE49-F238E27FC236}">
                <a16:creationId xmlns:a16="http://schemas.microsoft.com/office/drawing/2014/main" xmlns="" id="{43770AF8-29D1-AFC7-A8E3-C221E37EC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685401" y="3729629"/>
            <a:ext cx="2190750" cy="130492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D715D51-2C08-9C85-7EB1-FA333FF4D094}"/>
              </a:ext>
            </a:extLst>
          </p:cNvPr>
          <p:cNvSpPr txBox="1"/>
          <p:nvPr/>
        </p:nvSpPr>
        <p:spPr>
          <a:xfrm>
            <a:off x="9685401" y="3163825"/>
            <a:ext cx="21907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2">
                    <a:lumMod val="50000"/>
                  </a:schemeClr>
                </a:solidFill>
                <a:latin typeface="Bahnschrift" panose="020B0502040204020203" pitchFamily="34" charset="0"/>
              </a:rPr>
              <a:t>Dysmorphic facies</a:t>
            </a:r>
            <a:endParaRPr lang="en-IN" sz="1600" b="1" dirty="0">
              <a:solidFill>
                <a:schemeClr val="accent2">
                  <a:lumMod val="50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024A697E-D1BB-2EC3-79FA-5904034F785D}"/>
              </a:ext>
            </a:extLst>
          </p:cNvPr>
          <p:cNvSpPr txBox="1"/>
          <p:nvPr/>
        </p:nvSpPr>
        <p:spPr>
          <a:xfrm>
            <a:off x="9685401" y="5065776"/>
            <a:ext cx="2190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Bahnschrift" panose="020B0502040204020203" pitchFamily="34" charset="0"/>
              </a:rPr>
              <a:t>Broad thumbs with autoamputation of digits</a:t>
            </a:r>
            <a:endParaRPr lang="en-IN" sz="1400" b="1" dirty="0">
              <a:solidFill>
                <a:schemeClr val="accent2">
                  <a:lumMod val="50000"/>
                </a:schemeClr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14537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6A6DB98-AAEC-3E8E-C1EB-4452F4C42064}"/>
              </a:ext>
            </a:extLst>
          </p:cNvPr>
          <p:cNvSpPr txBox="1"/>
          <p:nvPr/>
        </p:nvSpPr>
        <p:spPr>
          <a:xfrm>
            <a:off x="539496" y="1261872"/>
            <a:ext cx="6620256" cy="3684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FF0000"/>
                </a:solidFill>
                <a:latin typeface="Bahnschrift" panose="020B0502040204020203" pitchFamily="34" charset="0"/>
              </a:rPr>
              <a:t>Cutaneous features: </a:t>
            </a:r>
            <a:r>
              <a:rPr lang="en-US" sz="2000" dirty="0">
                <a:latin typeface="Bahnschrift" panose="020B0502040204020203" pitchFamily="34" charset="0"/>
              </a:rPr>
              <a:t>Tendency to form keloids, </a:t>
            </a:r>
            <a:r>
              <a:rPr lang="en-US" sz="2000" dirty="0" err="1">
                <a:latin typeface="Bahnschrift" panose="020B0502040204020203" pitchFamily="34" charset="0"/>
              </a:rPr>
              <a:t>Pilomatricomas</a:t>
            </a:r>
            <a:r>
              <a:rPr lang="en-US" sz="2000" dirty="0">
                <a:latin typeface="Bahnschrift" panose="020B0502040204020203" pitchFamily="34" charset="0"/>
              </a:rPr>
              <a:t>, Ingrown toe nails, Paronychia, Hypoplastic toe nails, Keratosis pilaris, Atopic eczema, Seborrheic dermatitis &amp; Hirsutism.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FF0000"/>
                </a:solidFill>
                <a:latin typeface="Bahnschrift" panose="020B0502040204020203" pitchFamily="34" charset="0"/>
              </a:rPr>
              <a:t>Diagnosis</a:t>
            </a:r>
            <a:r>
              <a:rPr lang="en-US" sz="2000" dirty="0">
                <a:latin typeface="Bahnschrift" panose="020B0502040204020203" pitchFamily="34" charset="0"/>
              </a:rPr>
              <a:t> is mainly on clinical grounds.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FF0000"/>
                </a:solidFill>
                <a:latin typeface="Bahnschrift" panose="020B0502040204020203" pitchFamily="34" charset="0"/>
              </a:rPr>
              <a:t>Management</a:t>
            </a:r>
            <a:r>
              <a:rPr lang="en-US" sz="2000" dirty="0">
                <a:latin typeface="Bahnschrift" panose="020B0502040204020203" pitchFamily="34" charset="0"/>
              </a:rPr>
              <a:t> is mainly supportive.</a:t>
            </a:r>
            <a:endParaRPr lang="en-IN" sz="2000" dirty="0">
              <a:latin typeface="Bahnschrift" panose="020B0502040204020203" pitchFamily="34" charset="0"/>
            </a:endParaRPr>
          </a:p>
        </p:txBody>
      </p:sp>
      <p:pic>
        <p:nvPicPr>
          <p:cNvPr id="2050" name="Picture 2" descr="F1-16">
            <a:extLst>
              <a:ext uri="{FF2B5EF4-FFF2-40B4-BE49-F238E27FC236}">
                <a16:creationId xmlns:a16="http://schemas.microsoft.com/office/drawing/2014/main" xmlns="" id="{8AD196C3-92FB-4205-FB96-E181165D61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6857" y="1569649"/>
            <a:ext cx="2190750" cy="306904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F2-16">
            <a:extLst>
              <a:ext uri="{FF2B5EF4-FFF2-40B4-BE49-F238E27FC236}">
                <a16:creationId xmlns:a16="http://schemas.microsoft.com/office/drawing/2014/main" xmlns="" id="{373E6AC2-5360-EC09-7990-4090AD03D5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32239" y="1569649"/>
            <a:ext cx="1861185" cy="306904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63365DA-C33E-591D-A951-AE15ABEFEAD3}"/>
              </a:ext>
            </a:extLst>
          </p:cNvPr>
          <p:cNvSpPr txBox="1"/>
          <p:nvPr/>
        </p:nvSpPr>
        <p:spPr>
          <a:xfrm>
            <a:off x="6856857" y="4727448"/>
            <a:ext cx="2190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Bahnschrift" panose="020B0502040204020203" pitchFamily="34" charset="0"/>
              </a:rPr>
              <a:t>Keloid on gluteal region</a:t>
            </a:r>
            <a:endParaRPr lang="en-IN" sz="1400" b="1" dirty="0">
              <a:solidFill>
                <a:schemeClr val="accent2">
                  <a:lumMod val="50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E946836-EF34-D4E3-CFA6-2C2C058BA4B4}"/>
              </a:ext>
            </a:extLst>
          </p:cNvPr>
          <p:cNvSpPr txBox="1"/>
          <p:nvPr/>
        </p:nvSpPr>
        <p:spPr>
          <a:xfrm>
            <a:off x="9331071" y="4727448"/>
            <a:ext cx="2345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Bahnschrift" panose="020B0502040204020203" pitchFamily="34" charset="0"/>
              </a:rPr>
              <a:t>Hypertrichosis on the back</a:t>
            </a:r>
            <a:endParaRPr lang="en-IN" sz="1400" b="1" dirty="0">
              <a:solidFill>
                <a:schemeClr val="accent2">
                  <a:lumMod val="50000"/>
                </a:schemeClr>
              </a:solidFill>
              <a:latin typeface="Bahnschrift" panose="020B0502040204020203" pitchFamily="34" charset="0"/>
            </a:endParaRPr>
          </a:p>
        </p:txBody>
      </p:sp>
      <p:pic>
        <p:nvPicPr>
          <p:cNvPr id="5" name="Picture 4" descr="IADVL Punjab | Indian Association of Dermatologists ...">
            <a:extLst>
              <a:ext uri="{FF2B5EF4-FFF2-40B4-BE49-F238E27FC236}">
                <a16:creationId xmlns:a16="http://schemas.microsoft.com/office/drawing/2014/main" xmlns="" id="{586D1419-807D-BC26-8EAC-6DA6EC6BD6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80776" y="64008"/>
            <a:ext cx="1252729" cy="1289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0DC651D-7296-9589-65C3-677964FC09A0}"/>
              </a:ext>
            </a:extLst>
          </p:cNvPr>
          <p:cNvSpPr txBox="1"/>
          <p:nvPr/>
        </p:nvSpPr>
        <p:spPr>
          <a:xfrm>
            <a:off x="429768" y="6153912"/>
            <a:ext cx="78455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rgbClr val="0070C0"/>
                </a:solidFill>
              </a:rPr>
              <a:t>Ref: D </a:t>
            </a:r>
            <a:r>
              <a:rPr lang="en-US" sz="1200" i="1" dirty="0" err="1">
                <a:solidFill>
                  <a:srgbClr val="0070C0"/>
                </a:solidFill>
              </a:rPr>
              <a:t>Balikai</a:t>
            </a:r>
            <a:r>
              <a:rPr lang="en-US" sz="1200" i="1" dirty="0">
                <a:solidFill>
                  <a:srgbClr val="0070C0"/>
                </a:solidFill>
              </a:rPr>
              <a:t> et al. Rubinstein-</a:t>
            </a:r>
            <a:r>
              <a:rPr lang="en-US" sz="1200" i="1" dirty="0" err="1">
                <a:solidFill>
                  <a:srgbClr val="0070C0"/>
                </a:solidFill>
              </a:rPr>
              <a:t>Taybi</a:t>
            </a:r>
            <a:r>
              <a:rPr lang="en-US" sz="1200" i="1" dirty="0">
                <a:solidFill>
                  <a:srgbClr val="0070C0"/>
                </a:solidFill>
              </a:rPr>
              <a:t> Syndrome in a male child. IJPD 20(2): p 151-153, Apr – Jun 2019.</a:t>
            </a:r>
            <a:endParaRPr lang="en-IN" sz="1200" i="1" dirty="0">
              <a:solidFill>
                <a:srgbClr val="0070C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3F00638-2150-32C8-8B0F-53C54F256614}"/>
              </a:ext>
            </a:extLst>
          </p:cNvPr>
          <p:cNvSpPr txBox="1"/>
          <p:nvPr/>
        </p:nvSpPr>
        <p:spPr>
          <a:xfrm>
            <a:off x="9208008" y="5892967"/>
            <a:ext cx="28254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Bahnschrift" panose="020B0502040204020203" pitchFamily="34" charset="0"/>
              </a:rPr>
              <a:t>IADVL – AP </a:t>
            </a:r>
          </a:p>
          <a:p>
            <a:pPr algn="ctr"/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Bahnschrift" panose="020B0502040204020203" pitchFamily="34" charset="0"/>
              </a:rPr>
              <a:t>TEAM NELLORE</a:t>
            </a:r>
            <a:endParaRPr lang="en-IN" sz="2000" b="1" dirty="0">
              <a:solidFill>
                <a:schemeClr val="accent6">
                  <a:lumMod val="50000"/>
                </a:schemeClr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5389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187</Words>
  <Application>Microsoft Office PowerPoint</Application>
  <PresentationFormat>Custom</PresentationFormat>
  <Paragraphs>15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janardhana reddy</dc:creator>
  <cp:lastModifiedBy>vijaya Kurnuthala</cp:lastModifiedBy>
  <cp:revision>16</cp:revision>
  <dcterms:created xsi:type="dcterms:W3CDTF">2025-12-20T09:08:21Z</dcterms:created>
  <dcterms:modified xsi:type="dcterms:W3CDTF">2026-01-01T16:19:01Z</dcterms:modified>
</cp:coreProperties>
</file>