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6B66-E672-472B-8C4F-AC8C5FC56268}" type="datetimeFigureOut">
              <a:rPr lang="en-US" smtClean="0"/>
              <a:t>21/Dec/2025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3D5A4-ED3A-403B-9D7E-F1916DAD6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347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6B66-E672-472B-8C4F-AC8C5FC56268}" type="datetimeFigureOut">
              <a:rPr lang="en-US" smtClean="0"/>
              <a:t>21/Dec/2025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3D5A4-ED3A-403B-9D7E-F1916DAD6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202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6B66-E672-472B-8C4F-AC8C5FC56268}" type="datetimeFigureOut">
              <a:rPr lang="en-US" smtClean="0"/>
              <a:t>21/Dec/2025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3D5A4-ED3A-403B-9D7E-F1916DAD6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879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6B66-E672-472B-8C4F-AC8C5FC56268}" type="datetimeFigureOut">
              <a:rPr lang="en-US" smtClean="0"/>
              <a:t>21/Dec/2025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3D5A4-ED3A-403B-9D7E-F1916DAD6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84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6B66-E672-472B-8C4F-AC8C5FC56268}" type="datetimeFigureOut">
              <a:rPr lang="en-US" smtClean="0"/>
              <a:t>21/Dec/2025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3D5A4-ED3A-403B-9D7E-F1916DAD6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301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6B66-E672-472B-8C4F-AC8C5FC56268}" type="datetimeFigureOut">
              <a:rPr lang="en-US" smtClean="0"/>
              <a:t>21/Dec/2025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3D5A4-ED3A-403B-9D7E-F1916DAD6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066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6B66-E672-472B-8C4F-AC8C5FC56268}" type="datetimeFigureOut">
              <a:rPr lang="en-US" smtClean="0"/>
              <a:t>21/Dec/2025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3D5A4-ED3A-403B-9D7E-F1916DAD6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741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6B66-E672-472B-8C4F-AC8C5FC56268}" type="datetimeFigureOut">
              <a:rPr lang="en-US" smtClean="0"/>
              <a:t>21/Dec/2025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3D5A4-ED3A-403B-9D7E-F1916DAD6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238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6B66-E672-472B-8C4F-AC8C5FC56268}" type="datetimeFigureOut">
              <a:rPr lang="en-US" smtClean="0"/>
              <a:t>21/Dec/2025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3D5A4-ED3A-403B-9D7E-F1916DAD6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541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6B66-E672-472B-8C4F-AC8C5FC56268}" type="datetimeFigureOut">
              <a:rPr lang="en-US" smtClean="0"/>
              <a:t>21/Dec/2025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3D5A4-ED3A-403B-9D7E-F1916DAD6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2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6B66-E672-472B-8C4F-AC8C5FC56268}" type="datetimeFigureOut">
              <a:rPr lang="en-US" smtClean="0"/>
              <a:t>21/Dec/2025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3D5A4-ED3A-403B-9D7E-F1916DAD6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660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96B66-E672-472B-8C4F-AC8C5FC56268}" type="datetimeFigureOut">
              <a:rPr lang="en-US" smtClean="0"/>
              <a:t>21/Dec/2025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3D5A4-ED3A-403B-9D7E-F1916DAD6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292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</a:t>
            </a:r>
            <a:r>
              <a:rPr lang="en-US" dirty="0" smtClean="0">
                <a:solidFill>
                  <a:srgbClr val="FF0000"/>
                </a:solidFill>
              </a:rPr>
              <a:t>SCLEROTHERAPY IN DERMATOLOGY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FDA approved </a:t>
            </a:r>
            <a:r>
              <a:rPr lang="en-US" dirty="0" err="1" smtClean="0"/>
              <a:t>sclerosing</a:t>
            </a:r>
            <a:r>
              <a:rPr lang="en-US" dirty="0" smtClean="0"/>
              <a:t> agents for use are Sodium </a:t>
            </a:r>
            <a:r>
              <a:rPr lang="en-US" dirty="0" err="1" smtClean="0"/>
              <a:t>Morrhuate</a:t>
            </a:r>
            <a:r>
              <a:rPr lang="en-US" dirty="0" smtClean="0"/>
              <a:t> , Ethanolamine </a:t>
            </a:r>
            <a:r>
              <a:rPr lang="en-US" dirty="0" err="1" smtClean="0"/>
              <a:t>oleate</a:t>
            </a:r>
            <a:r>
              <a:rPr lang="en-US" dirty="0" smtClean="0"/>
              <a:t> , Sodium </a:t>
            </a:r>
            <a:r>
              <a:rPr lang="en-US" dirty="0" err="1" smtClean="0"/>
              <a:t>Tetradecyl</a:t>
            </a:r>
            <a:r>
              <a:rPr lang="en-US" dirty="0" smtClean="0"/>
              <a:t> sulfate and </a:t>
            </a:r>
            <a:r>
              <a:rPr lang="en-US" dirty="0" err="1" smtClean="0"/>
              <a:t>Polidocanol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INDICATIONS: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VASCULAR LESIONS</a:t>
            </a:r>
          </a:p>
          <a:p>
            <a:r>
              <a:rPr lang="en-US" dirty="0" smtClean="0"/>
              <a:t>Hemangiomas</a:t>
            </a:r>
          </a:p>
          <a:p>
            <a:r>
              <a:rPr lang="en-US" dirty="0" smtClean="0"/>
              <a:t>Pyogenic granuloma</a:t>
            </a:r>
          </a:p>
          <a:p>
            <a:r>
              <a:rPr lang="en-US" dirty="0" err="1" smtClean="0"/>
              <a:t>Angiolymphoid</a:t>
            </a:r>
            <a:r>
              <a:rPr lang="en-US" dirty="0" smtClean="0"/>
              <a:t> hyperplasia with eosinophilia</a:t>
            </a:r>
          </a:p>
          <a:p>
            <a:r>
              <a:rPr lang="en-US" dirty="0" smtClean="0"/>
              <a:t>CYSTIC LESIONS</a:t>
            </a:r>
          </a:p>
          <a:p>
            <a:r>
              <a:rPr lang="en-US" dirty="0" err="1" smtClean="0"/>
              <a:t>Mucocele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6369" y="459596"/>
            <a:ext cx="951058" cy="86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245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CYSTIC LESIONS</a:t>
            </a:r>
          </a:p>
          <a:p>
            <a:r>
              <a:rPr lang="en-US" dirty="0" err="1" smtClean="0"/>
              <a:t>Mucocele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Lymphangioma</a:t>
            </a:r>
            <a:r>
              <a:rPr lang="en-US" dirty="0" smtClean="0"/>
              <a:t> </a:t>
            </a:r>
            <a:r>
              <a:rPr lang="en-US" dirty="0" err="1" smtClean="0"/>
              <a:t>Circumscriptum</a:t>
            </a:r>
            <a:endParaRPr lang="en-US" dirty="0" smtClean="0"/>
          </a:p>
          <a:p>
            <a:r>
              <a:rPr lang="en-US" dirty="0" smtClean="0"/>
              <a:t>Acne cysts</a:t>
            </a:r>
          </a:p>
          <a:p>
            <a:r>
              <a:rPr lang="en-US" dirty="0" smtClean="0"/>
              <a:t>Digital mucous cysts</a:t>
            </a:r>
          </a:p>
          <a:p>
            <a:endParaRPr lang="en-US" dirty="0"/>
          </a:p>
          <a:p>
            <a:r>
              <a:rPr lang="en-US" dirty="0" smtClean="0"/>
              <a:t>Among </a:t>
            </a:r>
            <a:r>
              <a:rPr lang="en-US" dirty="0"/>
              <a:t>the </a:t>
            </a:r>
            <a:r>
              <a:rPr lang="en-US" dirty="0" err="1"/>
              <a:t>sclerosants</a:t>
            </a:r>
            <a:r>
              <a:rPr lang="en-US" dirty="0"/>
              <a:t> Sodium </a:t>
            </a:r>
            <a:r>
              <a:rPr lang="en-US" dirty="0" err="1"/>
              <a:t>tetradecyl</a:t>
            </a:r>
            <a:r>
              <a:rPr lang="en-US" dirty="0"/>
              <a:t> sulfate and </a:t>
            </a:r>
            <a:r>
              <a:rPr lang="en-US" dirty="0" err="1"/>
              <a:t>polidocanol</a:t>
            </a:r>
            <a:r>
              <a:rPr lang="en-US" dirty="0"/>
              <a:t> are commonly used for skin lesions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136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en-US" dirty="0" smtClean="0"/>
              <a:t>Concentration range of </a:t>
            </a:r>
            <a:r>
              <a:rPr lang="en-US" dirty="0" err="1" smtClean="0"/>
              <a:t>sclerosing</a:t>
            </a:r>
            <a:r>
              <a:rPr lang="en-US" dirty="0" smtClean="0"/>
              <a:t> agents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078807"/>
              </p:ext>
            </p:extLst>
          </p:nvPr>
        </p:nvGraphicFramePr>
        <p:xfrm>
          <a:off x="961030" y="2172494"/>
          <a:ext cx="8830103" cy="2312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2666">
                  <a:extLst>
                    <a:ext uri="{9D8B030D-6E8A-4147-A177-3AD203B41FA5}">
                      <a16:colId xmlns:a16="http://schemas.microsoft.com/office/drawing/2014/main" val="207636890"/>
                    </a:ext>
                  </a:extLst>
                </a:gridCol>
                <a:gridCol w="2574069">
                  <a:extLst>
                    <a:ext uri="{9D8B030D-6E8A-4147-A177-3AD203B41FA5}">
                      <a16:colId xmlns:a16="http://schemas.microsoft.com/office/drawing/2014/main" val="3151213912"/>
                    </a:ext>
                  </a:extLst>
                </a:gridCol>
                <a:gridCol w="2943368">
                  <a:extLst>
                    <a:ext uri="{9D8B030D-6E8A-4147-A177-3AD203B41FA5}">
                      <a16:colId xmlns:a16="http://schemas.microsoft.com/office/drawing/2014/main" val="3089072085"/>
                    </a:ext>
                  </a:extLst>
                </a:gridCol>
              </a:tblGrid>
              <a:tr h="598002">
                <a:tc>
                  <a:txBody>
                    <a:bodyPr/>
                    <a:lstStyle/>
                    <a:p>
                      <a:r>
                        <a:rPr lang="en-US" dirty="0" smtClean="0"/>
                        <a:t>Skin lesion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Sodium </a:t>
                      </a:r>
                      <a:r>
                        <a:rPr lang="en-US" dirty="0" err="1" smtClean="0"/>
                        <a:t>tetradecyl</a:t>
                      </a:r>
                      <a:r>
                        <a:rPr lang="en-US" dirty="0" smtClean="0"/>
                        <a:t> sulfate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polydocanol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9502000"/>
                  </a:ext>
                </a:extLst>
              </a:tr>
              <a:tr h="418121">
                <a:tc>
                  <a:txBody>
                    <a:bodyPr/>
                    <a:lstStyle/>
                    <a:p>
                      <a:r>
                        <a:rPr lang="en-US" dirty="0" smtClean="0"/>
                        <a:t>Pyogenic granuloma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0.5-2%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1-3%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5540983"/>
                  </a:ext>
                </a:extLst>
              </a:tr>
              <a:tr h="418121">
                <a:tc>
                  <a:txBody>
                    <a:bodyPr/>
                    <a:lstStyle/>
                    <a:p>
                      <a:r>
                        <a:rPr lang="en-US" dirty="0" smtClean="0"/>
                        <a:t>Hemangioma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0.5-2%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1-3%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859664"/>
                  </a:ext>
                </a:extLst>
              </a:tr>
              <a:tr h="41812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Lymphangioma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circumscriptum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1.5-3%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2-3%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6962916"/>
                  </a:ext>
                </a:extLst>
              </a:tr>
              <a:tr h="418121">
                <a:tc>
                  <a:txBody>
                    <a:bodyPr/>
                    <a:lstStyle/>
                    <a:p>
                      <a:r>
                        <a:rPr lang="en-US" dirty="0" smtClean="0"/>
                        <a:t>Mucous cyst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2-3%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7665500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09433" y="4760934"/>
            <a:ext cx="1094436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0.1-0.5 ml of </a:t>
            </a:r>
            <a:r>
              <a:rPr lang="en-US" dirty="0" err="1">
                <a:solidFill>
                  <a:srgbClr val="FF0000"/>
                </a:solidFill>
              </a:rPr>
              <a:t>sclerosant</a:t>
            </a:r>
            <a:r>
              <a:rPr lang="en-US" dirty="0">
                <a:solidFill>
                  <a:srgbClr val="FF0000"/>
                </a:solidFill>
              </a:rPr>
              <a:t> in required concentration can be injected </a:t>
            </a:r>
            <a:r>
              <a:rPr lang="en-US" dirty="0" err="1">
                <a:solidFill>
                  <a:srgbClr val="FF0000"/>
                </a:solidFill>
              </a:rPr>
              <a:t>intralesionally</a:t>
            </a:r>
            <a:r>
              <a:rPr lang="en-US" dirty="0">
                <a:solidFill>
                  <a:srgbClr val="FF0000"/>
                </a:solidFill>
              </a:rPr>
              <a:t> with 26 or 30 G needle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Single or multiple sessions may be required to produce complete resolution repeated at weekly </a:t>
            </a:r>
            <a:r>
              <a:rPr lang="en-US" dirty="0" smtClean="0">
                <a:solidFill>
                  <a:srgbClr val="FF0000"/>
                </a:solidFill>
              </a:rPr>
              <a:t>intervals</a:t>
            </a: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                                                                                                                                                          </a:t>
            </a:r>
            <a:r>
              <a:rPr lang="en-US" dirty="0" smtClean="0">
                <a:solidFill>
                  <a:srgbClr val="0070C0"/>
                </a:solidFill>
              </a:rPr>
              <a:t>IADVL- AP</a:t>
            </a:r>
          </a:p>
          <a:p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                                                                                                                                                            TEAM </a:t>
            </a:r>
            <a:r>
              <a:rPr lang="en-US" dirty="0">
                <a:solidFill>
                  <a:srgbClr val="0070C0"/>
                </a:solidFill>
              </a:rPr>
              <a:t>NELLORE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58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134</Words>
  <Application>Microsoft Office PowerPoint</Application>
  <PresentationFormat>Widescreen</PresentationFormat>
  <Paragraphs>36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          SCLEROTHERAPY IN DERMATOLOGY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MADAN</dc:creator>
  <cp:lastModifiedBy>MADAN</cp:lastModifiedBy>
  <cp:revision>12</cp:revision>
  <dcterms:created xsi:type="dcterms:W3CDTF">2025-12-11T13:51:07Z</dcterms:created>
  <dcterms:modified xsi:type="dcterms:W3CDTF">2025-12-21T07:14:03Z</dcterms:modified>
</cp:coreProperties>
</file>