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1D0E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F302E-401A-46E2-925E-2BBF9CB02188}" type="datetimeFigureOut">
              <a:rPr lang="en-IN" smtClean="0"/>
              <a:pPr/>
              <a:t>16-02-2024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E33BC-E3BA-4B5A-86DA-CFF567DE0300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journals.lww.com/jcas/toc/2022/1504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C061CF0-CB36-FF0B-13A5-E05C4C77106E}"/>
              </a:ext>
            </a:extLst>
          </p:cNvPr>
          <p:cNvSpPr txBox="1"/>
          <p:nvPr/>
        </p:nvSpPr>
        <p:spPr>
          <a:xfrm>
            <a:off x="3081480" y="397658"/>
            <a:ext cx="67034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cap="none" spc="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DERMA PEARLS : SURGICAL </a:t>
            </a:r>
            <a:r>
              <a:rPr lang="en-US" sz="2400" b="1" cap="none" spc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PEARL -12 </a:t>
            </a:r>
            <a:endParaRPr lang="en-US" sz="2400" b="1" cap="none" spc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6081C1-9C28-2F76-27FD-0BC443439A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12" y="217579"/>
            <a:ext cx="1868962" cy="188893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D202A8F6-77FA-49AE-EB0B-238172D34A73}"/>
              </a:ext>
            </a:extLst>
          </p:cNvPr>
          <p:cNvSpPr/>
          <p:nvPr/>
        </p:nvSpPr>
        <p:spPr>
          <a:xfrm>
            <a:off x="1025236" y="2231762"/>
            <a:ext cx="10432756" cy="44862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 A frequent complication of systemic sclerosis is the limited mouth opening (LMO), a difficult-to-treat condition with only a few treatment options available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endParaRPr lang="en-US" sz="1600" b="0" i="0" dirty="0">
              <a:solidFill>
                <a:srgbClr val="333333"/>
              </a:solidFill>
              <a:effectLst/>
              <a:latin typeface="Fira Sans" panose="020B05030500000200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Fractional CO</a:t>
            </a:r>
            <a:r>
              <a:rPr lang="en-US" sz="1600" b="0" i="0" baseline="-2500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2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 laser was performed in the perioral area, under topical local anesthesia  with F100 handpiece, Spot density of 81–100, in scattered mode, with Fluence of 8 </a:t>
            </a:r>
            <a:r>
              <a:rPr lang="en-US" sz="1600" b="0" i="0" dirty="0" err="1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mJ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/cm</a:t>
            </a:r>
            <a:r>
              <a:rPr lang="en-US" sz="1600" b="0" i="0" baseline="3000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2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,  which is increased by 1–2 </a:t>
            </a:r>
            <a:r>
              <a:rPr lang="en-US" sz="1600" b="0" i="0" dirty="0" err="1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mJ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/cm</a:t>
            </a:r>
            <a:r>
              <a:rPr lang="en-US" sz="1600" b="0" i="0" baseline="3000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2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 at each session. </a:t>
            </a:r>
            <a:r>
              <a:rPr lang="en-US" sz="1600" dirty="0">
                <a:solidFill>
                  <a:srgbClr val="333333"/>
                </a:solidFill>
                <a:latin typeface="Fira Sans" panose="020B0503050000020004" pitchFamily="34" charset="0"/>
              </a:rPr>
              <a:t>2-3 passes given without spot overlapping</a:t>
            </a:r>
            <a:endParaRPr lang="en-US" sz="1600" b="0" i="0" dirty="0">
              <a:solidFill>
                <a:srgbClr val="333333"/>
              </a:solidFill>
              <a:effectLst/>
              <a:latin typeface="Fira Sans" panose="020B05030500000200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endParaRPr lang="en-US" sz="1600" b="0" i="0" dirty="0">
              <a:solidFill>
                <a:srgbClr val="333333"/>
              </a:solidFill>
              <a:effectLst/>
              <a:latin typeface="Fira Sans" panose="020B05030500000200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Six laser sessions were performed at intervals of 4 weeks between sessions. 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endParaRPr lang="en-US" sz="1600" b="0" i="0" dirty="0">
              <a:solidFill>
                <a:srgbClr val="333333"/>
              </a:solidFill>
              <a:effectLst/>
              <a:latin typeface="Fira Sans" panose="020B05030500000200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Patients were assessed by measurement of the IID (</a:t>
            </a:r>
            <a:r>
              <a:rPr lang="en-US" sz="1600" b="0" i="0" dirty="0" err="1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Interincisor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 distance) using a ruler and calculation of the mouth handicap in </a:t>
            </a:r>
            <a:r>
              <a:rPr lang="en-US" sz="1600" b="0" i="0" dirty="0" err="1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SSc</a:t>
            </a:r>
            <a:r>
              <a:rPr lang="en-US" sz="1600" b="0" i="0" dirty="0">
                <a:solidFill>
                  <a:srgbClr val="333333"/>
                </a:solidFill>
                <a:effectLst/>
                <a:latin typeface="Fira Sans" panose="020B0503050000020004" pitchFamily="34" charset="0"/>
              </a:rPr>
              <a:t> (MHISS) scale at baseline, after three and six sessions, and 3 months after the last session. </a:t>
            </a:r>
            <a:endParaRPr lang="en-IN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AB6D80-5EE7-855E-F2D3-41D40576E8AD}"/>
              </a:ext>
            </a:extLst>
          </p:cNvPr>
          <p:cNvSpPr txBox="1"/>
          <p:nvPr/>
        </p:nvSpPr>
        <p:spPr>
          <a:xfrm>
            <a:off x="2500605" y="857155"/>
            <a:ext cx="83695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0" dirty="0">
                <a:solidFill>
                  <a:srgbClr val="000000"/>
                </a:solidFill>
                <a:effectLst/>
                <a:latin typeface="Fira Sans" panose="020F0502020204030204" pitchFamily="34" charset="0"/>
              </a:rPr>
              <a:t>Efficacy of fractional CO</a:t>
            </a:r>
            <a:r>
              <a:rPr lang="en-US" sz="2400" b="1" i="0" baseline="-25000" dirty="0">
                <a:solidFill>
                  <a:srgbClr val="000000"/>
                </a:solidFill>
                <a:effectLst/>
                <a:latin typeface="Fira Sans" panose="020F0502020204030204" pitchFamily="34" charset="0"/>
              </a:rPr>
              <a:t>2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Fira Sans" panose="020F0502020204030204" pitchFamily="34" charset="0"/>
              </a:rPr>
              <a:t> laser for improvement of limited mouth opening in systemic sclerosis</a:t>
            </a:r>
          </a:p>
        </p:txBody>
      </p:sp>
    </p:spTree>
    <p:extLst>
      <p:ext uri="{BB962C8B-B14F-4D97-AF65-F5344CB8AC3E}">
        <p14:creationId xmlns:p14="http://schemas.microsoft.com/office/powerpoint/2010/main" val="1793104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0560EE7-C6A3-B573-E06B-199554C34B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114860"/>
              </p:ext>
            </p:extLst>
          </p:nvPr>
        </p:nvGraphicFramePr>
        <p:xfrm>
          <a:off x="2032000" y="234474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01968336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79156088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76634643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54020842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6361761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BASELINE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 MONTHS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 MONTHS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 MONTHS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360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MEAN IID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2.56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2.95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3.54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3.63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717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MEAN MHISS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24.7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17.9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11.5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431417"/>
                  </a:ext>
                </a:extLst>
              </a:tr>
            </a:tbl>
          </a:graphicData>
        </a:graphic>
      </p:graphicFrame>
      <p:pic>
        <p:nvPicPr>
          <p:cNvPr id="1026" name="Picture 2" descr="F2">
            <a:extLst>
              <a:ext uri="{FF2B5EF4-FFF2-40B4-BE49-F238E27FC236}">
                <a16:creationId xmlns:a16="http://schemas.microsoft.com/office/drawing/2014/main" id="{A3E42F6F-1FC9-31D1-FCAB-44B356BC6E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534" y="2169761"/>
            <a:ext cx="3710021" cy="3710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4">
            <a:extLst>
              <a:ext uri="{FF2B5EF4-FFF2-40B4-BE49-F238E27FC236}">
                <a16:creationId xmlns:a16="http://schemas.microsoft.com/office/drawing/2014/main" id="{1CB4412F-6E1A-7571-1ADB-59AEE63A6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836" y="2169761"/>
            <a:ext cx="3621718" cy="3621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605075F-4116-DF6C-EF3B-45C6531427E2}"/>
              </a:ext>
            </a:extLst>
          </p:cNvPr>
          <p:cNvSpPr txBox="1"/>
          <p:nvPr/>
        </p:nvSpPr>
        <p:spPr>
          <a:xfrm>
            <a:off x="6146543" y="1463639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Increase in mouth opening, reduction in lip retraction, and radial furrowing after three sessions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364A06-AE10-87BB-C88D-ADAC93A0BA69}"/>
              </a:ext>
            </a:extLst>
          </p:cNvPr>
          <p:cNvSpPr txBox="1"/>
          <p:nvPr/>
        </p:nvSpPr>
        <p:spPr>
          <a:xfrm>
            <a:off x="298578" y="1480838"/>
            <a:ext cx="54957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Limited mouth opening and lip retraction at baseline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625497-58A0-40EE-361A-2BEF57FD69B1}"/>
              </a:ext>
            </a:extLst>
          </p:cNvPr>
          <p:cNvSpPr txBox="1"/>
          <p:nvPr/>
        </p:nvSpPr>
        <p:spPr>
          <a:xfrm>
            <a:off x="8584164" y="5943596"/>
            <a:ext cx="28271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IADVL-AP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Team Guntur</a:t>
            </a:r>
          </a:p>
          <a:p>
            <a:pPr algn="ctr"/>
            <a:r>
              <a:rPr lang="en-US" dirty="0" err="1"/>
              <a:t>Dr.Rahul</a:t>
            </a:r>
            <a:r>
              <a:rPr lang="en-US" dirty="0"/>
              <a:t> Kota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30AA59-FB5C-C7DB-ACE0-6AA1AE8867F4}"/>
              </a:ext>
            </a:extLst>
          </p:cNvPr>
          <p:cNvSpPr txBox="1"/>
          <p:nvPr/>
        </p:nvSpPr>
        <p:spPr>
          <a:xfrm>
            <a:off x="111967" y="6279498"/>
            <a:ext cx="74644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j-lt"/>
              </a:rPr>
              <a:t>Further reading: </a:t>
            </a:r>
            <a:r>
              <a:rPr lang="en-US" sz="1200" b="0" dirty="0">
                <a:solidFill>
                  <a:srgbClr val="3B3030"/>
                </a:solidFill>
                <a:effectLst/>
                <a:latin typeface="+mj-lt"/>
              </a:rPr>
              <a:t>Journal of Cutaneous and Aesthetic Surgery </a:t>
            </a:r>
            <a:r>
              <a:rPr lang="en-US" sz="1200" b="0" u="sng" dirty="0">
                <a:solidFill>
                  <a:srgbClr val="003A68"/>
                </a:solidFill>
                <a:effectLst/>
                <a:latin typeface="+mj-lt"/>
                <a:hlinkClick r:id="rId4"/>
              </a:rPr>
              <a:t>15(4):p 387-393, October-December 2022</a:t>
            </a:r>
            <a:endParaRPr lang="en-IN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76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222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Fira Sans</vt:lpstr>
      <vt:lpstr>Times New Roman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GUNTUR</dc:title>
  <dc:creator>Srikanth Reddy Alla</dc:creator>
  <cp:lastModifiedBy>Rahul Krishna Kota</cp:lastModifiedBy>
  <cp:revision>22</cp:revision>
  <dcterms:created xsi:type="dcterms:W3CDTF">2023-11-30T14:56:31Z</dcterms:created>
  <dcterms:modified xsi:type="dcterms:W3CDTF">2024-02-16T06:41:00Z</dcterms:modified>
</cp:coreProperties>
</file>